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9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Google Shape;30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32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3" name="Google Shape;33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6" name="Google Shape;36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8" name="Google Shape;38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 descr="Portale - &quot;L'idea diventa impresa&quot; il vademecum per futuri imprenditori è  onlin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827" r="-1" b="-1"/>
          <a:stretch/>
        </p:blipFill>
        <p:spPr>
          <a:xfrm>
            <a:off x="838200" y="704765"/>
            <a:ext cx="10628400" cy="54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309522" y="21429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dirty="0"/>
              <a:t>5) I prodotti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309522" y="3571876"/>
            <a:ext cx="7786742" cy="278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dirty="0"/>
              <a:t>Offriremo inoltre, un servizio di consegna a bordo degli </a:t>
            </a:r>
            <a:r>
              <a:rPr lang="it-IT" dirty="0" err="1"/>
              <a:t>yatchs</a:t>
            </a:r>
            <a:r>
              <a:rPr lang="it-IT" dirty="0"/>
              <a:t>, che sempre più numerosi ormeggiano nel porto e nella baia di Sapri, nonché in tutto il Golfo di Policastro. Il servizio sarà rigorosamente fornito nel rispetto delle norme ecosostenibili, utilizzando una barca alimentata ad energia solare.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dirty="0"/>
              <a:t>Altro servizio che intendiamo offrire è un trasporto navetta che colleghi la stazione  e il centro di Sapri al porto, utilizzando un minibus elettrico.</a:t>
            </a:r>
            <a:endParaRPr/>
          </a:p>
        </p:txBody>
      </p:sp>
      <p:sp>
        <p:nvSpPr>
          <p:cNvPr id="9218" name="AutoShape 2" descr="Menù semplice ed elegante beige - Venn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0" name="AutoShape 4" descr="Menù semplice ed elegante beige - Venn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80960" y="100010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nostro menù offrirà principalmente piatti tipici a base di pesce azzurro e pescato del giorno, che arriva direttamente al porto tramite i pescatori locali. Ciascuna sala offrirà prodotti e servizi differenziati per soddisfare le esigenze dei diversi target, dalla clientela che cerca un prodotto genuino e a prezzi contenuti alla clientela che ricerca dei piatti più elaborati e un servizio raffinato.</a:t>
            </a:r>
          </a:p>
        </p:txBody>
      </p:sp>
      <p:pic>
        <p:nvPicPr>
          <p:cNvPr id="7" name="Immagine 6" descr="fantastico-piatto-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02" y="642918"/>
            <a:ext cx="3778252" cy="2837124"/>
          </a:xfrm>
          <a:prstGeom prst="rect">
            <a:avLst/>
          </a:prstGeom>
        </p:spPr>
      </p:pic>
      <p:pic>
        <p:nvPicPr>
          <p:cNvPr id="8" name="Immagine 7" descr="crott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855" y="4000504"/>
            <a:ext cx="3963873" cy="264309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09588" y="342900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 Servizi offerti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576072" y="365125"/>
            <a:ext cx="107778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dirty="0"/>
              <a:t>6) Forme di comunicazione</a:t>
            </a: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576072" y="932688"/>
            <a:ext cx="9091828" cy="5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3600" dirty="0"/>
              <a:t>Per lanciare la nostra iniziativa pensiamo  di aprire una pagina facebook, instagram  e tik tok  e aggiornare la clientela sulle continue novità. </a:t>
            </a:r>
            <a:endParaRPr sz="3600"/>
          </a:p>
        </p:txBody>
      </p:sp>
      <p:pic>
        <p:nvPicPr>
          <p:cNvPr id="4" name="Immagine 3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" y="4214818"/>
            <a:ext cx="2143125" cy="2143125"/>
          </a:xfrm>
          <a:prstGeom prst="rect">
            <a:avLst/>
          </a:prstGeom>
        </p:spPr>
      </p:pic>
      <p:pic>
        <p:nvPicPr>
          <p:cNvPr id="5" name="Immagin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32" y="4214818"/>
            <a:ext cx="2143125" cy="2143125"/>
          </a:xfrm>
          <a:prstGeom prst="rect">
            <a:avLst/>
          </a:prstGeom>
        </p:spPr>
      </p:pic>
      <p:pic>
        <p:nvPicPr>
          <p:cNvPr id="6" name="Immagine 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066" y="4214818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dirty="0"/>
              <a:t>Fabbisogno finanziario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523836" y="1357298"/>
            <a:ext cx="914406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800" dirty="0"/>
              <a:t>Il fabbisogno finanziario necessario per intraprendere l’attività ammonta a: </a:t>
            </a:r>
            <a:r>
              <a:rPr lang="it-IT" sz="2800" b="1" u="sng" dirty="0"/>
              <a:t>800.000 euro </a:t>
            </a:r>
            <a:endParaRPr sz="2800" b="1" u="sng"/>
          </a:p>
        </p:txBody>
      </p:sp>
      <p:sp>
        <p:nvSpPr>
          <p:cNvPr id="5" name="Rettangolo 4"/>
          <p:cNvSpPr/>
          <p:nvPr/>
        </p:nvSpPr>
        <p:spPr>
          <a:xfrm>
            <a:off x="2595538" y="2571744"/>
            <a:ext cx="486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Fonti di finanziamento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23968" y="3429000"/>
            <a:ext cx="73581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40"/>
            </a:pPr>
            <a:r>
              <a:rPr lang="it-IT" sz="1800" dirty="0"/>
              <a:t>Capitale proprio</a:t>
            </a:r>
            <a:r>
              <a:rPr lang="it-IT" dirty="0"/>
              <a:t>                                                 </a:t>
            </a:r>
            <a:r>
              <a:rPr lang="it-IT" b="1" dirty="0"/>
              <a:t>euro 400.000 </a:t>
            </a:r>
            <a:r>
              <a:rPr lang="it-IT" dirty="0"/>
              <a:t>(ciascun socio versa </a:t>
            </a:r>
          </a:p>
          <a:p>
            <a:pPr lvl="0">
              <a:spcBef>
                <a:spcPts val="1000"/>
              </a:spcBef>
              <a:buSzPts val="1440"/>
            </a:pPr>
            <a:r>
              <a:rPr lang="it-IT" dirty="0"/>
              <a:t>					una quota di </a:t>
            </a:r>
            <a:r>
              <a:rPr lang="it-IT" b="1" dirty="0"/>
              <a:t>100.000 euro)</a:t>
            </a:r>
          </a:p>
          <a:p>
            <a:pPr lvl="0">
              <a:spcBef>
                <a:spcPts val="1000"/>
              </a:spcBef>
              <a:buSzPts val="1440"/>
            </a:pPr>
            <a:endParaRPr lang="it-IT" dirty="0"/>
          </a:p>
          <a:p>
            <a:pPr lvl="0">
              <a:spcBef>
                <a:spcPts val="1000"/>
              </a:spcBef>
              <a:buSzPts val="1440"/>
            </a:pPr>
            <a:r>
              <a:rPr lang="it-IT" sz="1800" dirty="0"/>
              <a:t>Capitale di debito</a:t>
            </a:r>
            <a:r>
              <a:rPr lang="it-IT" dirty="0"/>
              <a:t>                                             </a:t>
            </a:r>
            <a:r>
              <a:rPr lang="it-IT" b="1" u="sng" dirty="0"/>
              <a:t>Finanziamento agevolato INVITALIA</a:t>
            </a:r>
          </a:p>
          <a:p>
            <a:pPr lvl="0">
              <a:spcBef>
                <a:spcPts val="1000"/>
              </a:spcBef>
              <a:buSzPts val="1440"/>
            </a:pPr>
            <a:r>
              <a:rPr lang="it-IT" b="1" dirty="0"/>
              <a:t>                                                                        OLTRE NUOVE  IMPRESE A TASSO ZERO</a:t>
            </a:r>
            <a:endParaRPr lang="it-IT" dirty="0"/>
          </a:p>
          <a:p>
            <a:pPr lvl="0">
              <a:spcBef>
                <a:spcPts val="1000"/>
              </a:spcBef>
              <a:buSzPts val="1440"/>
            </a:pPr>
            <a:r>
              <a:rPr lang="it-IT" dirty="0"/>
              <a:t>			              </a:t>
            </a:r>
            <a:r>
              <a:rPr lang="it-IT" b="1" dirty="0"/>
              <a:t>di euro 400.000 (di cui 20% a fondo perduto)</a:t>
            </a:r>
          </a:p>
          <a:p>
            <a:pPr lvl="0">
              <a:spcBef>
                <a:spcPts val="1000"/>
              </a:spcBef>
              <a:buSzPts val="1440"/>
            </a:pPr>
            <a:r>
              <a:rPr lang="it-IT" dirty="0"/>
              <a:t>						       			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3381356" y="3571876"/>
            <a:ext cx="207170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452794" y="4643446"/>
            <a:ext cx="200026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26" y="1928802"/>
            <a:ext cx="1571629" cy="15716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INVESTIMENTI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400" dirty="0"/>
              <a:t>Le fonti di finanziamento verranno utilizzate per i seguenti acquisti: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81026" y="3000372"/>
          <a:ext cx="8128000" cy="19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BENI A LUNGO CICLO </a:t>
                      </a:r>
                      <a:r>
                        <a:rPr lang="it-IT" dirty="0" err="1"/>
                        <a:t>DI</a:t>
                      </a:r>
                      <a:r>
                        <a:rPr lang="it-IT" dirty="0"/>
                        <a:t>  UTILIZZO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BENI A BREVE CICLO </a:t>
                      </a:r>
                      <a:r>
                        <a:rPr lang="it-IT" dirty="0" err="1"/>
                        <a:t>DI</a:t>
                      </a:r>
                      <a:r>
                        <a:rPr lang="it-IT" dirty="0"/>
                        <a:t> UTILIZZO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ATTREZZATURE PER</a:t>
                      </a:r>
                      <a:r>
                        <a:rPr lang="it-IT" baseline="0" dirty="0"/>
                        <a:t> LA </a:t>
                      </a:r>
                      <a:r>
                        <a:rPr lang="it-IT" dirty="0"/>
                        <a:t>CUCINA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MATERIE PRIME  CUCINA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ARREDAMENTO SALE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VINI  E BEVANDE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BARCA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MATERIALI </a:t>
                      </a:r>
                      <a:r>
                        <a:rPr lang="it-IT" dirty="0" err="1"/>
                        <a:t>DI</a:t>
                      </a:r>
                      <a:r>
                        <a:rPr lang="it-IT" dirty="0"/>
                        <a:t> CONSUMO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156">
                <a:tc>
                  <a:txBody>
                    <a:bodyPr/>
                    <a:lstStyle/>
                    <a:p>
                      <a:r>
                        <a:rPr lang="it-IT" dirty="0"/>
                        <a:t>MINI</a:t>
                      </a:r>
                      <a:r>
                        <a:rPr lang="it-IT" baseline="0" dirty="0"/>
                        <a:t> BUS ELETTRICO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UTENZE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52464" y="2071678"/>
            <a:ext cx="7766936" cy="1646302"/>
          </a:xfrm>
        </p:spPr>
        <p:txBody>
          <a:bodyPr/>
          <a:lstStyle/>
          <a:p>
            <a:r>
              <a:rPr lang="it-IT" sz="6600" dirty="0"/>
              <a:t>GRAZIE A TUTTI PER L’ATTENZIONE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16" y="3786190"/>
            <a:ext cx="7875081" cy="1235555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Il lavoro è stato realizzato dagli alunni delle classi 4a e 5a dell’IPSEOA Carlo Pisacane</a:t>
            </a:r>
          </a:p>
          <a:p>
            <a:r>
              <a:rPr lang="it-IT" sz="3600" dirty="0">
                <a:solidFill>
                  <a:schemeClr val="tx1"/>
                </a:solidFill>
              </a:rPr>
              <a:t>Sapri.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1666844" y="57148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dirty="0"/>
              <a:t>L’IDEA IMPRENDITORIALE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738150" y="2643182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400" dirty="0"/>
              <a:t>L’idea imprenditoriale consiste nell’apertura al pubblico di un ristorante che si chiamerà </a:t>
            </a:r>
            <a:r>
              <a:rPr lang="it-IT" sz="2400" b="1" dirty="0"/>
              <a:t>THE WAVE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400" dirty="0"/>
              <a:t>I promotori di quest’idea sono  Daniele Tancredi, Antonio Alessio, Tania Camporese, </a:t>
            </a:r>
            <a:r>
              <a:rPr lang="it-IT" sz="2400" dirty="0" err="1"/>
              <a:t>Mariagabriella</a:t>
            </a:r>
            <a:r>
              <a:rPr lang="it-IT" sz="2400" dirty="0"/>
              <a:t> Pellegrino.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400" dirty="0"/>
              <a:t>I quattro soci sono legati da molti anni da solidi rapporti di amicizia e stima reciproca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400" dirty="0"/>
              <a:t>La naturale propensione dei quattro soci verso il settore della ristorazione si è consolidata attraverso il conseguimento di un diploma alberghiero, la frequenza di un corso di alta formazione professionale e vari anni di esperienza. </a:t>
            </a:r>
            <a:endParaRPr sz="2400" dirty="0"/>
          </a:p>
        </p:txBody>
      </p:sp>
      <p:pic>
        <p:nvPicPr>
          <p:cNvPr id="4" name="Immagine 3" descr="download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" y="642918"/>
            <a:ext cx="253365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595274" y="364331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sz="3200" dirty="0"/>
              <a:t>ORGANIZZAZIONE risorse umane</a:t>
            </a:r>
            <a:endParaRPr sz="32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238084" y="42860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 sz="2400" dirty="0"/>
              <a:t>LA FORMA GIURIDICA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it-IT" sz="3200" dirty="0">
                <a:solidFill>
                  <a:schemeClr val="accent1"/>
                </a:solidFill>
              </a:rPr>
              <a:t>S.R.L. (società a responsabilità limitata)</a:t>
            </a:r>
            <a:endParaRPr sz="3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dirty="0">
                <a:solidFill>
                  <a:srgbClr val="040C28"/>
                </a:solidFill>
                <a:latin typeface="Google Sans"/>
              </a:rPr>
              <a:t>VANTAGGI: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la protezione del patrimonio personale dei soci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 la flessibilità gestionale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la possibilità di accedere a finanziamenti più facilmente rispetto ad altre forme societarie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dirty="0"/>
          </a:p>
        </p:txBody>
      </p:sp>
      <p:sp>
        <p:nvSpPr>
          <p:cNvPr id="23554" name="AutoShape 2" descr="Snc, Società in Nome Collettivo - Commercity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07394" y="4366644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40C28"/>
                </a:solidFill>
                <a:latin typeface="Google Sans"/>
                <a:sym typeface="Trebuchet MS"/>
              </a:rPr>
              <a:t>6 camerieri fissi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40C28"/>
                </a:solidFill>
                <a:latin typeface="Google Sans"/>
                <a:sym typeface="Trebuchet MS"/>
              </a:rPr>
              <a:t>10 camerieri a chiamata per eventi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40C28"/>
                </a:solidFill>
                <a:latin typeface="Google Sans"/>
                <a:sym typeface="Trebuchet MS"/>
              </a:rPr>
              <a:t>2 executive chef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40C28"/>
                </a:solidFill>
                <a:latin typeface="Google Sans"/>
                <a:sym typeface="Trebuchet MS"/>
              </a:rPr>
              <a:t>2 commis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40C28"/>
                </a:solidFill>
                <a:latin typeface="Google Sans"/>
                <a:sym typeface="Trebuchet MS"/>
              </a:rPr>
              <a:t>4 chef de </a:t>
            </a:r>
            <a:r>
              <a:rPr lang="it-IT" sz="1800" dirty="0" err="1">
                <a:solidFill>
                  <a:srgbClr val="040C28"/>
                </a:solidFill>
                <a:latin typeface="Google Sans"/>
                <a:sym typeface="Trebuchet MS"/>
              </a:rPr>
              <a:t>partie</a:t>
            </a:r>
            <a:r>
              <a:rPr lang="it-IT" sz="1800" dirty="0">
                <a:solidFill>
                  <a:srgbClr val="040C28"/>
                </a:solidFill>
                <a:latin typeface="Google Sans"/>
                <a:sym typeface="Trebuchet M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40C28"/>
                </a:solidFill>
                <a:latin typeface="Google Sans"/>
                <a:sym typeface="Trebuchet MS"/>
              </a:rPr>
              <a:t>1 maitre di sala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b="1" dirty="0" err="1"/>
              <a:t>Step</a:t>
            </a:r>
            <a:r>
              <a:rPr lang="it-IT" b="1" dirty="0"/>
              <a:t> </a:t>
            </a:r>
            <a:r>
              <a:rPr lang="it-IT" b="1" dirty="0" err="1"/>
              <a:t>by</a:t>
            </a:r>
            <a:r>
              <a:rPr lang="it-IT" b="1" dirty="0"/>
              <a:t> </a:t>
            </a:r>
            <a:r>
              <a:rPr lang="it-IT" b="1" dirty="0" err="1"/>
              <a:t>step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309522" y="1357298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000" dirty="0"/>
              <a:t>La realizzazione di questa idea imprenditoriale è il frutto di un’attenta analisi: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000" dirty="0"/>
              <a:t>della domanda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000" dirty="0"/>
              <a:t>della concorrenza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000" dirty="0"/>
              <a:t>della localizzazione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000" dirty="0"/>
              <a:t>delle caratteristiche della struttura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000" dirty="0"/>
              <a:t>dei prodotti/servizi da offrire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000" dirty="0"/>
              <a:t>delle adeguate leve di marketing mix </a:t>
            </a:r>
            <a:endParaRPr sz="2000"/>
          </a:p>
        </p:txBody>
      </p:sp>
      <p:pic>
        <p:nvPicPr>
          <p:cNvPr id="4" name="Immagine 3" descr="tipologie-di-imprese-presenti-in-cantie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0" y="2714620"/>
            <a:ext cx="5410640" cy="39290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SARA’ UN’IDEA VINCENTE PERCHE’….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309522" y="128586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000" dirty="0"/>
              <a:t>Dall’analisi della domanda è emerso che  negli ultimi anni si è verificata un’evoluzione delle preferenze gastronomiche verso modelli di consumo strettamente legati al territorio.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000" dirty="0"/>
              <a:t>I clienti richiedono piatti e vini tipici locali e si informano sull’origine delle materie prime e sui metodi di lavorazione.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000" dirty="0"/>
              <a:t>Sono state utilizzate le seguenti fonti informative: questionari, statistiche, </a:t>
            </a:r>
            <a:r>
              <a:rPr lang="it-IT" sz="2000" dirty="0" err="1"/>
              <a:t>interviste…</a:t>
            </a:r>
            <a:endParaRPr sz="2000"/>
          </a:p>
        </p:txBody>
      </p:sp>
      <p:pic>
        <p:nvPicPr>
          <p:cNvPr id="4" name="Immagine 3" descr="66.Un-nuovo-concetto-di-impresa-1604x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18" y="3571876"/>
            <a:ext cx="571504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sz="3600" dirty="0"/>
              <a:t>TARGET </a:t>
            </a:r>
            <a:r>
              <a:rPr lang="it-IT" sz="3600" dirty="0" err="1"/>
              <a:t>DI</a:t>
            </a:r>
            <a:r>
              <a:rPr lang="it-IT" sz="3600" dirty="0"/>
              <a:t> RIFERIMENTO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3600" dirty="0"/>
              <a:t>Dopo aver eseguito la segmentazione del mercato, i soci ritengono opportuno scegliere come target la popolazione costituita da amanti di piatti tipici ed esperienze culinarie diverse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809588" y="1928802"/>
            <a:ext cx="9001188" cy="542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400" dirty="0"/>
              <a:t>Dall’analisi della concorrenza è emerso che nella zona in cui abbiamo ipotizzato l’apertura del nostro locale, non sono presenti altre attività commerciali che permettono ai turisti che arrivano, partono e che ormeggiano al porto  di Sapri di usufruire di servizi ristorativi e accessori. A poche centinaia di metri è presente una pizzeria, mentre le altre attività commerciali sono situate all’interno del paese o sul lungomare di Sapri.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dirty="0"/>
              <a:t> </a:t>
            </a:r>
            <a:endParaRPr dirty="0"/>
          </a:p>
        </p:txBody>
      </p:sp>
      <p:sp>
        <p:nvSpPr>
          <p:cNvPr id="179" name="Google Shape;179;p24"/>
          <p:cNvSpPr txBox="1"/>
          <p:nvPr/>
        </p:nvSpPr>
        <p:spPr>
          <a:xfrm>
            <a:off x="1023902" y="1071546"/>
            <a:ext cx="85278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2) Analisi della concorrenza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77334" y="582584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3) La localizzazione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523836" y="128586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400" dirty="0"/>
              <a:t>Il ristorante verrà realizzato nel porto di Sapri, riqualificando una struttura  già presente, al momento poco valorizzata. </a:t>
            </a:r>
            <a:endParaRPr sz="2400"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50" y="2786058"/>
            <a:ext cx="6715172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4) Le caratteristiche della struttura</a:t>
            </a: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677334" y="1930400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000" dirty="0"/>
              <a:t>La struttura sarà composta da tre sale: una sala posta al piano terra destinata a pasti veloci; una seconda sala destinata a pasti raffinati; una terza sala polifunzionale collocata al piano superiore per ricevimenti e convegni.</a:t>
            </a:r>
            <a:endParaRPr sz="2000"/>
          </a:p>
        </p:txBody>
      </p:sp>
      <p:pic>
        <p:nvPicPr>
          <p:cNvPr id="4" name="Immagin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0" y="4214818"/>
            <a:ext cx="3954604" cy="2214578"/>
          </a:xfrm>
          <a:prstGeom prst="rect">
            <a:avLst/>
          </a:prstGeom>
        </p:spPr>
      </p:pic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84" y="3357562"/>
            <a:ext cx="4143404" cy="2071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756</Words>
  <Application>Microsoft Office PowerPoint</Application>
  <PresentationFormat>Widescreen</PresentationFormat>
  <Paragraphs>73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Google Sans</vt:lpstr>
      <vt:lpstr>Noto Sans Symbols</vt:lpstr>
      <vt:lpstr>Trebuchet MS</vt:lpstr>
      <vt:lpstr>Wingdings</vt:lpstr>
      <vt:lpstr>Sfaccettatura</vt:lpstr>
      <vt:lpstr>Presentazione standard di PowerPoint</vt:lpstr>
      <vt:lpstr>L’IDEA IMPRENDITORIALE</vt:lpstr>
      <vt:lpstr>ORGANIZZAZIONE risorse umane</vt:lpstr>
      <vt:lpstr>Step by step</vt:lpstr>
      <vt:lpstr>SARA’ UN’IDEA VINCENTE PERCHE’….</vt:lpstr>
      <vt:lpstr>TARGET DI RIFERIMENTO</vt:lpstr>
      <vt:lpstr>Presentazione standard di PowerPoint</vt:lpstr>
      <vt:lpstr>3) La localizzazione</vt:lpstr>
      <vt:lpstr>4) Le caratteristiche della struttura</vt:lpstr>
      <vt:lpstr>5) I prodotti</vt:lpstr>
      <vt:lpstr>6) Forme di comunicazione</vt:lpstr>
      <vt:lpstr>Fabbisogno finanziario</vt:lpstr>
      <vt:lpstr>INVESTIMENTI</vt:lpstr>
      <vt:lpstr>GRAZIE A TUTTI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</dc:creator>
  <cp:lastModifiedBy>Giusy Di Giorgio</cp:lastModifiedBy>
  <cp:revision>20</cp:revision>
  <dcterms:modified xsi:type="dcterms:W3CDTF">2024-12-02T21:16:57Z</dcterms:modified>
</cp:coreProperties>
</file>